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407" r:id="rId4"/>
    <p:sldId id="408" r:id="rId5"/>
    <p:sldId id="282" r:id="rId6"/>
    <p:sldId id="409" r:id="rId7"/>
    <p:sldId id="411" r:id="rId8"/>
    <p:sldId id="28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D405A-D044-4508-ACF9-9CF9C66A4D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476537-BD8A-4156-BE87-0898F52D5A85}">
      <dgm:prSet/>
      <dgm:spPr/>
      <dgm:t>
        <a:bodyPr/>
        <a:lstStyle/>
        <a:p>
          <a:r>
            <a:rPr lang="sr-Latn-RS"/>
            <a:t>Program je kreiran sa ciljem da se kroz različite module obebnedi da polaznici  steknu neophodna znanja i veštine za razumevanje svih koji učestvuju u psolovnim i procesima upravljanja ljudskim resursima.</a:t>
          </a:r>
          <a:endParaRPr lang="en-US"/>
        </a:p>
      </dgm:t>
    </dgm:pt>
    <dgm:pt modelId="{31414150-518E-4B24-BB0B-FF83F29D593A}" type="parTrans" cxnId="{175A847F-898F-49E9-B91F-1972A867A4AC}">
      <dgm:prSet/>
      <dgm:spPr/>
      <dgm:t>
        <a:bodyPr/>
        <a:lstStyle/>
        <a:p>
          <a:endParaRPr lang="en-US"/>
        </a:p>
      </dgm:t>
    </dgm:pt>
    <dgm:pt modelId="{F52106DF-003C-4773-B5DC-CEE16F54EEA9}" type="sibTrans" cxnId="{175A847F-898F-49E9-B91F-1972A867A4AC}">
      <dgm:prSet/>
      <dgm:spPr/>
      <dgm:t>
        <a:bodyPr/>
        <a:lstStyle/>
        <a:p>
          <a:endParaRPr lang="en-US"/>
        </a:p>
      </dgm:t>
    </dgm:pt>
    <dgm:pt modelId="{EEEE364E-0583-4DD7-8EAE-732E88463C91}">
      <dgm:prSet/>
      <dgm:spPr/>
      <dgm:t>
        <a:bodyPr/>
        <a:lstStyle/>
        <a:p>
          <a:r>
            <a:rPr lang="sr-Latn-RS"/>
            <a:t>Moduli su prilagodjeni polaznicima sa osnovnim, srednjim i naprednim predznanjem koji rade ili se pripremaju za preuzimanje liderskih ili pozicija podrške u organizacionim procesima.</a:t>
          </a:r>
          <a:endParaRPr lang="en-US"/>
        </a:p>
      </dgm:t>
    </dgm:pt>
    <dgm:pt modelId="{FB3860AE-D00D-4236-ACB9-852715A305C6}" type="parTrans" cxnId="{93A48A8A-8566-4941-A0EC-7C50A6095BDF}">
      <dgm:prSet/>
      <dgm:spPr/>
      <dgm:t>
        <a:bodyPr/>
        <a:lstStyle/>
        <a:p>
          <a:endParaRPr lang="en-US"/>
        </a:p>
      </dgm:t>
    </dgm:pt>
    <dgm:pt modelId="{DC363CEF-8410-46AE-9F13-17E07A15DB31}" type="sibTrans" cxnId="{93A48A8A-8566-4941-A0EC-7C50A6095BDF}">
      <dgm:prSet/>
      <dgm:spPr/>
      <dgm:t>
        <a:bodyPr/>
        <a:lstStyle/>
        <a:p>
          <a:endParaRPr lang="en-US"/>
        </a:p>
      </dgm:t>
    </dgm:pt>
    <dgm:pt modelId="{649BE37D-2918-40E6-AAC8-2EEA47E7F491}">
      <dgm:prSet/>
      <dgm:spPr/>
      <dgm:t>
        <a:bodyPr/>
        <a:lstStyle/>
        <a:p>
          <a:r>
            <a:rPr lang="sr-Latn-RS"/>
            <a:t>Materijal obuhvata sve procese koji se odnose na ciklus razvoja zaposlenog, napredne alate za procenu i analitiku kao i preporuke za uklapanje u kontekts organizacije. </a:t>
          </a:r>
          <a:endParaRPr lang="en-US"/>
        </a:p>
      </dgm:t>
    </dgm:pt>
    <dgm:pt modelId="{6797F8C1-7008-4DB9-B2EB-D182AA42AE7B}" type="parTrans" cxnId="{D66FE7B0-FF8B-476A-B410-FD21F27E719E}">
      <dgm:prSet/>
      <dgm:spPr/>
      <dgm:t>
        <a:bodyPr/>
        <a:lstStyle/>
        <a:p>
          <a:endParaRPr lang="en-US"/>
        </a:p>
      </dgm:t>
    </dgm:pt>
    <dgm:pt modelId="{1C48E0E5-6BFD-4ACA-956A-DD85A5451E18}" type="sibTrans" cxnId="{D66FE7B0-FF8B-476A-B410-FD21F27E719E}">
      <dgm:prSet/>
      <dgm:spPr/>
      <dgm:t>
        <a:bodyPr/>
        <a:lstStyle/>
        <a:p>
          <a:endParaRPr lang="en-US"/>
        </a:p>
      </dgm:t>
    </dgm:pt>
    <dgm:pt modelId="{FF33D4BE-4070-4F47-A7DF-4BF442C97D21}" type="pres">
      <dgm:prSet presAssocID="{01ED405A-D044-4508-ACF9-9CF9C66A4D74}" presName="linear" presStyleCnt="0">
        <dgm:presLayoutVars>
          <dgm:animLvl val="lvl"/>
          <dgm:resizeHandles val="exact"/>
        </dgm:presLayoutVars>
      </dgm:prSet>
      <dgm:spPr/>
    </dgm:pt>
    <dgm:pt modelId="{BA4ED7F9-8881-4739-A0A0-98E9E565C3DB}" type="pres">
      <dgm:prSet presAssocID="{BE476537-BD8A-4156-BE87-0898F52D5A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8552BE-BD9B-48DF-8104-39ED2C89C1FC}" type="pres">
      <dgm:prSet presAssocID="{F52106DF-003C-4773-B5DC-CEE16F54EEA9}" presName="spacer" presStyleCnt="0"/>
      <dgm:spPr/>
    </dgm:pt>
    <dgm:pt modelId="{1141CE2C-34A5-42A9-B13E-FAD819BC04F9}" type="pres">
      <dgm:prSet presAssocID="{EEEE364E-0583-4DD7-8EAE-732E88463C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812AD0-A313-4D8C-AFAE-08EB1D43DBF0}" type="pres">
      <dgm:prSet presAssocID="{DC363CEF-8410-46AE-9F13-17E07A15DB31}" presName="spacer" presStyleCnt="0"/>
      <dgm:spPr/>
    </dgm:pt>
    <dgm:pt modelId="{7E8A7FA1-7813-4019-9892-7EAF6054D851}" type="pres">
      <dgm:prSet presAssocID="{649BE37D-2918-40E6-AAC8-2EEA47E7F49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86BF67-BF47-4C0A-B380-91C65999116B}" type="presOf" srcId="{649BE37D-2918-40E6-AAC8-2EEA47E7F491}" destId="{7E8A7FA1-7813-4019-9892-7EAF6054D851}" srcOrd="0" destOrd="0" presId="urn:microsoft.com/office/officeart/2005/8/layout/vList2"/>
    <dgm:cxn modelId="{175A847F-898F-49E9-B91F-1972A867A4AC}" srcId="{01ED405A-D044-4508-ACF9-9CF9C66A4D74}" destId="{BE476537-BD8A-4156-BE87-0898F52D5A85}" srcOrd="0" destOrd="0" parTransId="{31414150-518E-4B24-BB0B-FF83F29D593A}" sibTransId="{F52106DF-003C-4773-B5DC-CEE16F54EEA9}"/>
    <dgm:cxn modelId="{93A48A8A-8566-4941-A0EC-7C50A6095BDF}" srcId="{01ED405A-D044-4508-ACF9-9CF9C66A4D74}" destId="{EEEE364E-0583-4DD7-8EAE-732E88463C91}" srcOrd="1" destOrd="0" parTransId="{FB3860AE-D00D-4236-ACB9-852715A305C6}" sibTransId="{DC363CEF-8410-46AE-9F13-17E07A15DB31}"/>
    <dgm:cxn modelId="{D66FE7B0-FF8B-476A-B410-FD21F27E719E}" srcId="{01ED405A-D044-4508-ACF9-9CF9C66A4D74}" destId="{649BE37D-2918-40E6-AAC8-2EEA47E7F491}" srcOrd="2" destOrd="0" parTransId="{6797F8C1-7008-4DB9-B2EB-D182AA42AE7B}" sibTransId="{1C48E0E5-6BFD-4ACA-956A-DD85A5451E18}"/>
    <dgm:cxn modelId="{D3C327C3-4A78-4365-A719-6D88838C87DA}" type="presOf" srcId="{BE476537-BD8A-4156-BE87-0898F52D5A85}" destId="{BA4ED7F9-8881-4739-A0A0-98E9E565C3DB}" srcOrd="0" destOrd="0" presId="urn:microsoft.com/office/officeart/2005/8/layout/vList2"/>
    <dgm:cxn modelId="{4604B8D6-2DE3-4D3B-B350-C23487F2D065}" type="presOf" srcId="{01ED405A-D044-4508-ACF9-9CF9C66A4D74}" destId="{FF33D4BE-4070-4F47-A7DF-4BF442C97D21}" srcOrd="0" destOrd="0" presId="urn:microsoft.com/office/officeart/2005/8/layout/vList2"/>
    <dgm:cxn modelId="{450549E8-D64B-4885-8172-00CB01220019}" type="presOf" srcId="{EEEE364E-0583-4DD7-8EAE-732E88463C91}" destId="{1141CE2C-34A5-42A9-B13E-FAD819BC04F9}" srcOrd="0" destOrd="0" presId="urn:microsoft.com/office/officeart/2005/8/layout/vList2"/>
    <dgm:cxn modelId="{C8A6D225-A773-4165-939B-B9DF096D01CE}" type="presParOf" srcId="{FF33D4BE-4070-4F47-A7DF-4BF442C97D21}" destId="{BA4ED7F9-8881-4739-A0A0-98E9E565C3DB}" srcOrd="0" destOrd="0" presId="urn:microsoft.com/office/officeart/2005/8/layout/vList2"/>
    <dgm:cxn modelId="{BB4C0748-8DB6-4955-B82B-E1298381723E}" type="presParOf" srcId="{FF33D4BE-4070-4F47-A7DF-4BF442C97D21}" destId="{A18552BE-BD9B-48DF-8104-39ED2C89C1FC}" srcOrd="1" destOrd="0" presId="urn:microsoft.com/office/officeart/2005/8/layout/vList2"/>
    <dgm:cxn modelId="{75A1C19B-9ABB-467F-9B65-1C842E906B98}" type="presParOf" srcId="{FF33D4BE-4070-4F47-A7DF-4BF442C97D21}" destId="{1141CE2C-34A5-42A9-B13E-FAD819BC04F9}" srcOrd="2" destOrd="0" presId="urn:microsoft.com/office/officeart/2005/8/layout/vList2"/>
    <dgm:cxn modelId="{2E94E687-E9F9-4CA6-B10A-7AAFB2FA3BD9}" type="presParOf" srcId="{FF33D4BE-4070-4F47-A7DF-4BF442C97D21}" destId="{8F812AD0-A313-4D8C-AFAE-08EB1D43DBF0}" srcOrd="3" destOrd="0" presId="urn:microsoft.com/office/officeart/2005/8/layout/vList2"/>
    <dgm:cxn modelId="{878B9904-735E-4E9B-B45C-BD334194B38C}" type="presParOf" srcId="{FF33D4BE-4070-4F47-A7DF-4BF442C97D21}" destId="{7E8A7FA1-7813-4019-9892-7EAF6054D8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3EDE8D-49CB-457E-B1E0-7F356608FB3B}" type="doc">
      <dgm:prSet loTypeId="urn:microsoft.com/office/officeart/2005/8/layout/vProcess5" loCatId="process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551B400-AF72-414A-AF53-D4AD8E244A45}">
      <dgm:prSet/>
      <dgm:spPr/>
      <dgm:t>
        <a:bodyPr/>
        <a:lstStyle/>
        <a:p>
          <a:r>
            <a:rPr lang="en-US"/>
            <a:t>Robert Čoban je posle završenog Pravnog fakulteta radio od 1990. godine radio je kao novinar - isprva kao novosadski dopisnik beogradskog dnevnika, Večernjih Novosti, zagrebačkog časopisa Arena, sarajevskih Naših dana, te časopisa Vreme i Stav. Godine 1992. sa skupinom studenata ponovno pokreće studentski mjesečnik pod nazivom Index. koji će kasnije promijeniti ime u Svet, prvi časopis koji je pokrenula buduća Color Press grupa.</a:t>
          </a:r>
        </a:p>
      </dgm:t>
    </dgm:pt>
    <dgm:pt modelId="{B994735C-6006-4141-9202-40B80538D7F8}" type="parTrans" cxnId="{EB0941D0-C5A6-4412-87BC-EDB436412465}">
      <dgm:prSet/>
      <dgm:spPr/>
      <dgm:t>
        <a:bodyPr/>
        <a:lstStyle/>
        <a:p>
          <a:endParaRPr lang="en-US"/>
        </a:p>
      </dgm:t>
    </dgm:pt>
    <dgm:pt modelId="{77B2439C-C4FD-4CFB-A56D-3486C6DBE345}" type="sibTrans" cxnId="{EB0941D0-C5A6-4412-87BC-EDB43641246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8BC615-BB1E-4DCC-8882-C2CD28E01F32}">
      <dgm:prSet/>
      <dgm:spPr/>
      <dgm:t>
        <a:bodyPr/>
        <a:lstStyle/>
        <a:p>
          <a:r>
            <a:rPr lang="en-US"/>
            <a:t>Robert Čoban danas je na čelu najvećeg izdavača magazina u regiji, Color Press Grupe koja ima podružnice u svih 6 zemalja bivše Jugoslavije. Grupa izdaje 110 časopisa, ima 25 web stranica i organizira više od 70 konferencija i festivala godišnje.  U portfelju tvrtke nalaze se brojni licencirani naslovi: The Economist, Diplomacy &amp; Commerce (srpsko, hrvatsko i austrijsko izdanje), Hello!, Brava Casa, Gloria, Story, Grazia i mnogi drugi.</a:t>
          </a:r>
        </a:p>
      </dgm:t>
    </dgm:pt>
    <dgm:pt modelId="{43D225EA-CD89-4F9D-94B1-B0627736356A}" type="parTrans" cxnId="{A509B8DD-7840-4A5C-8FF1-B4D2B18A3394}">
      <dgm:prSet/>
      <dgm:spPr/>
      <dgm:t>
        <a:bodyPr/>
        <a:lstStyle/>
        <a:p>
          <a:endParaRPr lang="en-US"/>
        </a:p>
      </dgm:t>
    </dgm:pt>
    <dgm:pt modelId="{77CFF170-6E7E-48CB-AB33-620EF1FB3BD3}" type="sibTrans" cxnId="{A509B8DD-7840-4A5C-8FF1-B4D2B18A339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A06470A-782F-4D57-B68C-49A3DFC21050}">
      <dgm:prSet/>
      <dgm:spPr/>
      <dgm:t>
        <a:bodyPr/>
        <a:lstStyle/>
        <a:p>
          <a:r>
            <a:rPr lang="en-US"/>
            <a:t>Među konferencijama koje organizuje Color Press Grupa su: „Pro Femina“, „Food Talk“, „The Economist: World in ...“, „Digital“, „Book Talk“, „CSR Serbia“, „Serbia Goes Green“. “, “Teen Talk” i brojni drugi.</a:t>
          </a:r>
        </a:p>
      </dgm:t>
    </dgm:pt>
    <dgm:pt modelId="{0E4E1248-051F-4D07-A33E-ECFA5C212EBE}" type="parTrans" cxnId="{288DD7ED-C7D8-4038-80E7-C162439ED428}">
      <dgm:prSet/>
      <dgm:spPr/>
      <dgm:t>
        <a:bodyPr/>
        <a:lstStyle/>
        <a:p>
          <a:endParaRPr lang="en-US"/>
        </a:p>
      </dgm:t>
    </dgm:pt>
    <dgm:pt modelId="{8B9F92DA-92B6-497F-B5DB-BCD835D6A366}" type="sibTrans" cxnId="{288DD7ED-C7D8-4038-80E7-C162439ED4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910CAA2-E9A6-45D8-8315-8FF22334B359}">
      <dgm:prSet/>
      <dgm:spPr/>
      <dgm:t>
        <a:bodyPr/>
        <a:lstStyle/>
        <a:p>
          <a:r>
            <a:rPr lang="en-US"/>
            <a:t>Robert Čoban dopisnik je časopisa "Vreme", "Nedeljnik", "Novi magazin", NIN i dnevnika "Dnevnik".</a:t>
          </a:r>
        </a:p>
      </dgm:t>
    </dgm:pt>
    <dgm:pt modelId="{177FCC30-157F-4A1D-87D7-440791397DFB}" type="parTrans" cxnId="{FFAF43BD-4AFC-4D3C-847F-A39143C38444}">
      <dgm:prSet/>
      <dgm:spPr/>
      <dgm:t>
        <a:bodyPr/>
        <a:lstStyle/>
        <a:p>
          <a:endParaRPr lang="en-US"/>
        </a:p>
      </dgm:t>
    </dgm:pt>
    <dgm:pt modelId="{844F300F-BB18-45AC-88B6-00155AB70295}" type="sibTrans" cxnId="{FFAF43BD-4AFC-4D3C-847F-A39143C38444}">
      <dgm:prSet/>
      <dgm:spPr/>
      <dgm:t>
        <a:bodyPr/>
        <a:lstStyle/>
        <a:p>
          <a:endParaRPr lang="en-US"/>
        </a:p>
      </dgm:t>
    </dgm:pt>
    <dgm:pt modelId="{BEB1AACB-E108-41B1-902D-ECD2129E4194}" type="pres">
      <dgm:prSet presAssocID="{7D3EDE8D-49CB-457E-B1E0-7F356608FB3B}" presName="outerComposite" presStyleCnt="0">
        <dgm:presLayoutVars>
          <dgm:chMax val="5"/>
          <dgm:dir/>
          <dgm:resizeHandles val="exact"/>
        </dgm:presLayoutVars>
      </dgm:prSet>
      <dgm:spPr/>
    </dgm:pt>
    <dgm:pt modelId="{AAF0942D-8F69-49F0-8E6D-C7615AE730B6}" type="pres">
      <dgm:prSet presAssocID="{7D3EDE8D-49CB-457E-B1E0-7F356608FB3B}" presName="dummyMaxCanvas" presStyleCnt="0">
        <dgm:presLayoutVars/>
      </dgm:prSet>
      <dgm:spPr/>
    </dgm:pt>
    <dgm:pt modelId="{85C3FC4F-A01C-4E62-81BC-FD2E8A279AAB}" type="pres">
      <dgm:prSet presAssocID="{7D3EDE8D-49CB-457E-B1E0-7F356608FB3B}" presName="FourNodes_1" presStyleLbl="node1" presStyleIdx="0" presStyleCnt="4">
        <dgm:presLayoutVars>
          <dgm:bulletEnabled val="1"/>
        </dgm:presLayoutVars>
      </dgm:prSet>
      <dgm:spPr/>
    </dgm:pt>
    <dgm:pt modelId="{F8148445-9236-4F09-892F-15B7855E97B6}" type="pres">
      <dgm:prSet presAssocID="{7D3EDE8D-49CB-457E-B1E0-7F356608FB3B}" presName="FourNodes_2" presStyleLbl="node1" presStyleIdx="1" presStyleCnt="4">
        <dgm:presLayoutVars>
          <dgm:bulletEnabled val="1"/>
        </dgm:presLayoutVars>
      </dgm:prSet>
      <dgm:spPr/>
    </dgm:pt>
    <dgm:pt modelId="{6E9079C5-0690-4B18-9D7C-8F8676DD7457}" type="pres">
      <dgm:prSet presAssocID="{7D3EDE8D-49CB-457E-B1E0-7F356608FB3B}" presName="FourNodes_3" presStyleLbl="node1" presStyleIdx="2" presStyleCnt="4">
        <dgm:presLayoutVars>
          <dgm:bulletEnabled val="1"/>
        </dgm:presLayoutVars>
      </dgm:prSet>
      <dgm:spPr/>
    </dgm:pt>
    <dgm:pt modelId="{E85AB3BC-EC25-4C4B-B27B-443824072EF8}" type="pres">
      <dgm:prSet presAssocID="{7D3EDE8D-49CB-457E-B1E0-7F356608FB3B}" presName="FourNodes_4" presStyleLbl="node1" presStyleIdx="3" presStyleCnt="4">
        <dgm:presLayoutVars>
          <dgm:bulletEnabled val="1"/>
        </dgm:presLayoutVars>
      </dgm:prSet>
      <dgm:spPr/>
    </dgm:pt>
    <dgm:pt modelId="{796872C3-6EC1-4C43-B511-819D397F2112}" type="pres">
      <dgm:prSet presAssocID="{7D3EDE8D-49CB-457E-B1E0-7F356608FB3B}" presName="FourConn_1-2" presStyleLbl="fgAccFollowNode1" presStyleIdx="0" presStyleCnt="3">
        <dgm:presLayoutVars>
          <dgm:bulletEnabled val="1"/>
        </dgm:presLayoutVars>
      </dgm:prSet>
      <dgm:spPr/>
    </dgm:pt>
    <dgm:pt modelId="{4F10E39B-4561-42EB-BB3F-D4C6BADF5AC5}" type="pres">
      <dgm:prSet presAssocID="{7D3EDE8D-49CB-457E-B1E0-7F356608FB3B}" presName="FourConn_2-3" presStyleLbl="fgAccFollowNode1" presStyleIdx="1" presStyleCnt="3">
        <dgm:presLayoutVars>
          <dgm:bulletEnabled val="1"/>
        </dgm:presLayoutVars>
      </dgm:prSet>
      <dgm:spPr/>
    </dgm:pt>
    <dgm:pt modelId="{06F25949-368E-4153-91FF-804684027246}" type="pres">
      <dgm:prSet presAssocID="{7D3EDE8D-49CB-457E-B1E0-7F356608FB3B}" presName="FourConn_3-4" presStyleLbl="fgAccFollowNode1" presStyleIdx="2" presStyleCnt="3">
        <dgm:presLayoutVars>
          <dgm:bulletEnabled val="1"/>
        </dgm:presLayoutVars>
      </dgm:prSet>
      <dgm:spPr/>
    </dgm:pt>
    <dgm:pt modelId="{CF425FA9-6A69-4DA5-B941-537BEFE0DAC3}" type="pres">
      <dgm:prSet presAssocID="{7D3EDE8D-49CB-457E-B1E0-7F356608FB3B}" presName="FourNodes_1_text" presStyleLbl="node1" presStyleIdx="3" presStyleCnt="4">
        <dgm:presLayoutVars>
          <dgm:bulletEnabled val="1"/>
        </dgm:presLayoutVars>
      </dgm:prSet>
      <dgm:spPr/>
    </dgm:pt>
    <dgm:pt modelId="{71EEAC57-621F-4D57-9AEF-8C8E29D2CDAE}" type="pres">
      <dgm:prSet presAssocID="{7D3EDE8D-49CB-457E-B1E0-7F356608FB3B}" presName="FourNodes_2_text" presStyleLbl="node1" presStyleIdx="3" presStyleCnt="4">
        <dgm:presLayoutVars>
          <dgm:bulletEnabled val="1"/>
        </dgm:presLayoutVars>
      </dgm:prSet>
      <dgm:spPr/>
    </dgm:pt>
    <dgm:pt modelId="{B129C953-DF8E-4B49-AAA3-EA6214C00B8B}" type="pres">
      <dgm:prSet presAssocID="{7D3EDE8D-49CB-457E-B1E0-7F356608FB3B}" presName="FourNodes_3_text" presStyleLbl="node1" presStyleIdx="3" presStyleCnt="4">
        <dgm:presLayoutVars>
          <dgm:bulletEnabled val="1"/>
        </dgm:presLayoutVars>
      </dgm:prSet>
      <dgm:spPr/>
    </dgm:pt>
    <dgm:pt modelId="{DCFD94B5-0FEF-4042-A5C5-C2DD85CEDD7F}" type="pres">
      <dgm:prSet presAssocID="{7D3EDE8D-49CB-457E-B1E0-7F356608FB3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100A05-7BA5-49BE-A879-E86E798AF648}" type="presOf" srcId="{FA06470A-782F-4D57-B68C-49A3DFC21050}" destId="{B129C953-DF8E-4B49-AAA3-EA6214C00B8B}" srcOrd="1" destOrd="0" presId="urn:microsoft.com/office/officeart/2005/8/layout/vProcess5"/>
    <dgm:cxn modelId="{E542A20B-45DB-4932-AFEC-C8228A3ED2B4}" type="presOf" srcId="{77B2439C-C4FD-4CFB-A56D-3486C6DBE345}" destId="{796872C3-6EC1-4C43-B511-819D397F2112}" srcOrd="0" destOrd="0" presId="urn:microsoft.com/office/officeart/2005/8/layout/vProcess5"/>
    <dgm:cxn modelId="{8880113F-0242-40ED-8D09-08E59494D6E3}" type="presOf" srcId="{208BC615-BB1E-4DCC-8882-C2CD28E01F32}" destId="{F8148445-9236-4F09-892F-15B7855E97B6}" srcOrd="0" destOrd="0" presId="urn:microsoft.com/office/officeart/2005/8/layout/vProcess5"/>
    <dgm:cxn modelId="{0FFBA746-2A60-4A47-9A9E-EA22C457105A}" type="presOf" srcId="{208BC615-BB1E-4DCC-8882-C2CD28E01F32}" destId="{71EEAC57-621F-4D57-9AEF-8C8E29D2CDAE}" srcOrd="1" destOrd="0" presId="urn:microsoft.com/office/officeart/2005/8/layout/vProcess5"/>
    <dgm:cxn modelId="{C25AC288-D5D9-4161-8DB3-B4A5DF8580FD}" type="presOf" srcId="{77CFF170-6E7E-48CB-AB33-620EF1FB3BD3}" destId="{4F10E39B-4561-42EB-BB3F-D4C6BADF5AC5}" srcOrd="0" destOrd="0" presId="urn:microsoft.com/office/officeart/2005/8/layout/vProcess5"/>
    <dgm:cxn modelId="{64886A8C-54D5-47E0-B9AE-9870C501484E}" type="presOf" srcId="{7D3EDE8D-49CB-457E-B1E0-7F356608FB3B}" destId="{BEB1AACB-E108-41B1-902D-ECD2129E4194}" srcOrd="0" destOrd="0" presId="urn:microsoft.com/office/officeart/2005/8/layout/vProcess5"/>
    <dgm:cxn modelId="{1C213191-D4BA-456B-9FC2-0F7C2B19FA9A}" type="presOf" srcId="{4910CAA2-E9A6-45D8-8315-8FF22334B359}" destId="{E85AB3BC-EC25-4C4B-B27B-443824072EF8}" srcOrd="0" destOrd="0" presId="urn:microsoft.com/office/officeart/2005/8/layout/vProcess5"/>
    <dgm:cxn modelId="{195ED891-0A50-480B-B793-336678665C5A}" type="presOf" srcId="{FA06470A-782F-4D57-B68C-49A3DFC21050}" destId="{6E9079C5-0690-4B18-9D7C-8F8676DD7457}" srcOrd="0" destOrd="0" presId="urn:microsoft.com/office/officeart/2005/8/layout/vProcess5"/>
    <dgm:cxn modelId="{11D96BAE-1C6F-40CE-8ECE-3BCED1D79A0C}" type="presOf" srcId="{2551B400-AF72-414A-AF53-D4AD8E244A45}" destId="{85C3FC4F-A01C-4E62-81BC-FD2E8A279AAB}" srcOrd="0" destOrd="0" presId="urn:microsoft.com/office/officeart/2005/8/layout/vProcess5"/>
    <dgm:cxn modelId="{26009AB2-2DCC-47D4-BE37-4551DC82A3A5}" type="presOf" srcId="{2551B400-AF72-414A-AF53-D4AD8E244A45}" destId="{CF425FA9-6A69-4DA5-B941-537BEFE0DAC3}" srcOrd="1" destOrd="0" presId="urn:microsoft.com/office/officeart/2005/8/layout/vProcess5"/>
    <dgm:cxn modelId="{FFAF43BD-4AFC-4D3C-847F-A39143C38444}" srcId="{7D3EDE8D-49CB-457E-B1E0-7F356608FB3B}" destId="{4910CAA2-E9A6-45D8-8315-8FF22334B359}" srcOrd="3" destOrd="0" parTransId="{177FCC30-157F-4A1D-87D7-440791397DFB}" sibTransId="{844F300F-BB18-45AC-88B6-00155AB70295}"/>
    <dgm:cxn modelId="{8F7B69BF-EB99-4CCB-919A-1E48FCFE8A27}" type="presOf" srcId="{4910CAA2-E9A6-45D8-8315-8FF22334B359}" destId="{DCFD94B5-0FEF-4042-A5C5-C2DD85CEDD7F}" srcOrd="1" destOrd="0" presId="urn:microsoft.com/office/officeart/2005/8/layout/vProcess5"/>
    <dgm:cxn modelId="{358EC3C7-1E40-4BA4-AC56-FFBEE394BB7C}" type="presOf" srcId="{8B9F92DA-92B6-497F-B5DB-BCD835D6A366}" destId="{06F25949-368E-4153-91FF-804684027246}" srcOrd="0" destOrd="0" presId="urn:microsoft.com/office/officeart/2005/8/layout/vProcess5"/>
    <dgm:cxn modelId="{EB0941D0-C5A6-4412-87BC-EDB436412465}" srcId="{7D3EDE8D-49CB-457E-B1E0-7F356608FB3B}" destId="{2551B400-AF72-414A-AF53-D4AD8E244A45}" srcOrd="0" destOrd="0" parTransId="{B994735C-6006-4141-9202-40B80538D7F8}" sibTransId="{77B2439C-C4FD-4CFB-A56D-3486C6DBE345}"/>
    <dgm:cxn modelId="{A509B8DD-7840-4A5C-8FF1-B4D2B18A3394}" srcId="{7D3EDE8D-49CB-457E-B1E0-7F356608FB3B}" destId="{208BC615-BB1E-4DCC-8882-C2CD28E01F32}" srcOrd="1" destOrd="0" parTransId="{43D225EA-CD89-4F9D-94B1-B0627736356A}" sibTransId="{77CFF170-6E7E-48CB-AB33-620EF1FB3BD3}"/>
    <dgm:cxn modelId="{288DD7ED-C7D8-4038-80E7-C162439ED428}" srcId="{7D3EDE8D-49CB-457E-B1E0-7F356608FB3B}" destId="{FA06470A-782F-4D57-B68C-49A3DFC21050}" srcOrd="2" destOrd="0" parTransId="{0E4E1248-051F-4D07-A33E-ECFA5C212EBE}" sibTransId="{8B9F92DA-92B6-497F-B5DB-BCD835D6A366}"/>
    <dgm:cxn modelId="{341109FD-0ED0-4383-BA49-3E41F5452568}" type="presParOf" srcId="{BEB1AACB-E108-41B1-902D-ECD2129E4194}" destId="{AAF0942D-8F69-49F0-8E6D-C7615AE730B6}" srcOrd="0" destOrd="0" presId="urn:microsoft.com/office/officeart/2005/8/layout/vProcess5"/>
    <dgm:cxn modelId="{4570F529-7421-4E43-8343-108C217E9D3C}" type="presParOf" srcId="{BEB1AACB-E108-41B1-902D-ECD2129E4194}" destId="{85C3FC4F-A01C-4E62-81BC-FD2E8A279AAB}" srcOrd="1" destOrd="0" presId="urn:microsoft.com/office/officeart/2005/8/layout/vProcess5"/>
    <dgm:cxn modelId="{37EAF73D-4C93-45F5-882B-BD35EE8577E7}" type="presParOf" srcId="{BEB1AACB-E108-41B1-902D-ECD2129E4194}" destId="{F8148445-9236-4F09-892F-15B7855E97B6}" srcOrd="2" destOrd="0" presId="urn:microsoft.com/office/officeart/2005/8/layout/vProcess5"/>
    <dgm:cxn modelId="{B01574B0-CB98-4D2F-9C96-10E38B02B5DE}" type="presParOf" srcId="{BEB1AACB-E108-41B1-902D-ECD2129E4194}" destId="{6E9079C5-0690-4B18-9D7C-8F8676DD7457}" srcOrd="3" destOrd="0" presId="urn:microsoft.com/office/officeart/2005/8/layout/vProcess5"/>
    <dgm:cxn modelId="{DC171378-CA30-43FB-B840-DEDC64E11C48}" type="presParOf" srcId="{BEB1AACB-E108-41B1-902D-ECD2129E4194}" destId="{E85AB3BC-EC25-4C4B-B27B-443824072EF8}" srcOrd="4" destOrd="0" presId="urn:microsoft.com/office/officeart/2005/8/layout/vProcess5"/>
    <dgm:cxn modelId="{4ECBF6E2-85FA-4D1D-9A17-172860E89FA5}" type="presParOf" srcId="{BEB1AACB-E108-41B1-902D-ECD2129E4194}" destId="{796872C3-6EC1-4C43-B511-819D397F2112}" srcOrd="5" destOrd="0" presId="urn:microsoft.com/office/officeart/2005/8/layout/vProcess5"/>
    <dgm:cxn modelId="{10D50EE0-8F4D-483D-8083-2B533D69B968}" type="presParOf" srcId="{BEB1AACB-E108-41B1-902D-ECD2129E4194}" destId="{4F10E39B-4561-42EB-BB3F-D4C6BADF5AC5}" srcOrd="6" destOrd="0" presId="urn:microsoft.com/office/officeart/2005/8/layout/vProcess5"/>
    <dgm:cxn modelId="{E2A598B2-72C9-45CE-9281-5865669500BC}" type="presParOf" srcId="{BEB1AACB-E108-41B1-902D-ECD2129E4194}" destId="{06F25949-368E-4153-91FF-804684027246}" srcOrd="7" destOrd="0" presId="urn:microsoft.com/office/officeart/2005/8/layout/vProcess5"/>
    <dgm:cxn modelId="{5085CBCE-6188-40E5-9EE5-BCDE392DF1A8}" type="presParOf" srcId="{BEB1AACB-E108-41B1-902D-ECD2129E4194}" destId="{CF425FA9-6A69-4DA5-B941-537BEFE0DAC3}" srcOrd="8" destOrd="0" presId="urn:microsoft.com/office/officeart/2005/8/layout/vProcess5"/>
    <dgm:cxn modelId="{2114FEF7-16FD-4665-B3B5-0B089E514C1A}" type="presParOf" srcId="{BEB1AACB-E108-41B1-902D-ECD2129E4194}" destId="{71EEAC57-621F-4D57-9AEF-8C8E29D2CDAE}" srcOrd="9" destOrd="0" presId="urn:microsoft.com/office/officeart/2005/8/layout/vProcess5"/>
    <dgm:cxn modelId="{81521CA8-DB3D-4813-911B-D868849DB371}" type="presParOf" srcId="{BEB1AACB-E108-41B1-902D-ECD2129E4194}" destId="{B129C953-DF8E-4B49-AAA3-EA6214C00B8B}" srcOrd="10" destOrd="0" presId="urn:microsoft.com/office/officeart/2005/8/layout/vProcess5"/>
    <dgm:cxn modelId="{D8DF2F42-0EEB-40B4-83A9-98CB5F3ED085}" type="presParOf" srcId="{BEB1AACB-E108-41B1-902D-ECD2129E4194}" destId="{DCFD94B5-0FEF-4042-A5C5-C2DD85CEDD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ED7F9-8881-4739-A0A0-98E9E565C3DB}">
      <dsp:nvSpPr>
        <dsp:cNvPr id="0" name=""/>
        <dsp:cNvSpPr/>
      </dsp:nvSpPr>
      <dsp:spPr>
        <a:xfrm>
          <a:off x="0" y="6351"/>
          <a:ext cx="9603275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/>
            <a:t>Program je kreiran sa ciljem da se kroz različite module obebnedi da polaznici  steknu neophodna znanja i veštine za razumevanje svih koji učestvuju u psolovnim i procesima upravljanja ljudskim resursima.</a:t>
          </a:r>
          <a:endParaRPr lang="en-US" sz="2100" kern="1200"/>
        </a:p>
      </dsp:txBody>
      <dsp:txXfrm>
        <a:off x="53973" y="60324"/>
        <a:ext cx="9495329" cy="997703"/>
      </dsp:txXfrm>
    </dsp:sp>
    <dsp:sp modelId="{1141CE2C-34A5-42A9-B13E-FAD819BC04F9}">
      <dsp:nvSpPr>
        <dsp:cNvPr id="0" name=""/>
        <dsp:cNvSpPr/>
      </dsp:nvSpPr>
      <dsp:spPr>
        <a:xfrm>
          <a:off x="0" y="1172481"/>
          <a:ext cx="9603275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/>
            <a:t>Moduli su prilagodjeni polaznicima sa osnovnim, srednjim i naprednim predznanjem koji rade ili se pripremaju za preuzimanje liderskih ili pozicija podrške u organizacionim procesima.</a:t>
          </a:r>
          <a:endParaRPr lang="en-US" sz="2100" kern="1200"/>
        </a:p>
      </dsp:txBody>
      <dsp:txXfrm>
        <a:off x="53973" y="1226454"/>
        <a:ext cx="9495329" cy="997703"/>
      </dsp:txXfrm>
    </dsp:sp>
    <dsp:sp modelId="{7E8A7FA1-7813-4019-9892-7EAF6054D851}">
      <dsp:nvSpPr>
        <dsp:cNvPr id="0" name=""/>
        <dsp:cNvSpPr/>
      </dsp:nvSpPr>
      <dsp:spPr>
        <a:xfrm>
          <a:off x="0" y="2338611"/>
          <a:ext cx="9603275" cy="11056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100" kern="1200"/>
            <a:t>Materijal obuhvata sve procese koji se odnose na ciklus razvoja zaposlenog, napredne alate za procenu i analitiku kao i preporuke za uklapanje u kontekts organizacije. </a:t>
          </a:r>
          <a:endParaRPr lang="en-US" sz="2100" kern="1200"/>
        </a:p>
      </dsp:txBody>
      <dsp:txXfrm>
        <a:off x="53973" y="2392584"/>
        <a:ext cx="9495329" cy="99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3FC4F-A01C-4E62-81BC-FD2E8A279AAB}">
      <dsp:nvSpPr>
        <dsp:cNvPr id="0" name=""/>
        <dsp:cNvSpPr/>
      </dsp:nvSpPr>
      <dsp:spPr>
        <a:xfrm>
          <a:off x="0" y="0"/>
          <a:ext cx="3330044" cy="759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Robert Čoban je posle završenog Pravnog fakulteta radio od 1990. godine radio je kao novinar - isprva kao novosadski dopisnik beogradskog dnevnika, Večernjih Novosti, zagrebačkog časopisa Arena, sarajevskih Naših dana, te časopisa Vreme i Stav. Godine 1992. sa skupinom studenata ponovno pokreće studentski mjesečnik pod nazivom Index. koji će kasnije promijeniti ime u Svet, prvi časopis koji je pokrenula buduća Color Press grupa.</a:t>
          </a:r>
        </a:p>
      </dsp:txBody>
      <dsp:txXfrm>
        <a:off x="22234" y="22234"/>
        <a:ext cx="2446731" cy="714666"/>
      </dsp:txXfrm>
    </dsp:sp>
    <dsp:sp modelId="{F8148445-9236-4F09-892F-15B7855E97B6}">
      <dsp:nvSpPr>
        <dsp:cNvPr id="0" name=""/>
        <dsp:cNvSpPr/>
      </dsp:nvSpPr>
      <dsp:spPr>
        <a:xfrm>
          <a:off x="278891" y="897159"/>
          <a:ext cx="3330044" cy="759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Robert Čoban danas je na čelu najvećeg izdavača magazina u regiji, Color Press Grupe koja ima podružnice u svih 6 zemalja bivše Jugoslavije. Grupa izdaje 110 časopisa, ima 25 web stranica i organizira više od 70 konferencija i festivala godišnje.  U portfelju tvrtke nalaze se brojni licencirani naslovi: The Economist, Diplomacy &amp; Commerce (srpsko, hrvatsko i austrijsko izdanje), Hello!, Brava Casa, Gloria, Story, Grazia i mnogi drugi.</a:t>
          </a:r>
        </a:p>
      </dsp:txBody>
      <dsp:txXfrm>
        <a:off x="301125" y="919393"/>
        <a:ext cx="2513247" cy="714666"/>
      </dsp:txXfrm>
    </dsp:sp>
    <dsp:sp modelId="{6E9079C5-0690-4B18-9D7C-8F8676DD7457}">
      <dsp:nvSpPr>
        <dsp:cNvPr id="0" name=""/>
        <dsp:cNvSpPr/>
      </dsp:nvSpPr>
      <dsp:spPr>
        <a:xfrm>
          <a:off x="553619" y="1794318"/>
          <a:ext cx="3330044" cy="759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Među konferencijama koje organizuje Color Press Grupa su: „Pro Femina“, „Food Talk“, „The Economist: World in ...“, „Digital“, „Book Talk“, „CSR Serbia“, „Serbia Goes Green“. “, “Teen Talk” i brojni drugi.</a:t>
          </a:r>
        </a:p>
      </dsp:txBody>
      <dsp:txXfrm>
        <a:off x="575853" y="1816552"/>
        <a:ext cx="2517409" cy="714666"/>
      </dsp:txXfrm>
    </dsp:sp>
    <dsp:sp modelId="{E85AB3BC-EC25-4C4B-B27B-443824072EF8}">
      <dsp:nvSpPr>
        <dsp:cNvPr id="0" name=""/>
        <dsp:cNvSpPr/>
      </dsp:nvSpPr>
      <dsp:spPr>
        <a:xfrm>
          <a:off x="832511" y="2691478"/>
          <a:ext cx="3330044" cy="7591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kern="1200"/>
            <a:t>Robert Čoban dopisnik je časopisa "Vreme", "Nedeljnik", "Novi magazin", NIN i dnevnika "Dnevnik".</a:t>
          </a:r>
        </a:p>
      </dsp:txBody>
      <dsp:txXfrm>
        <a:off x="854745" y="2713712"/>
        <a:ext cx="2513247" cy="714666"/>
      </dsp:txXfrm>
    </dsp:sp>
    <dsp:sp modelId="{796872C3-6EC1-4C43-B511-819D397F2112}">
      <dsp:nvSpPr>
        <dsp:cNvPr id="0" name=""/>
        <dsp:cNvSpPr/>
      </dsp:nvSpPr>
      <dsp:spPr>
        <a:xfrm>
          <a:off x="2836606" y="581428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947629" y="581428"/>
        <a:ext cx="271391" cy="371311"/>
      </dsp:txXfrm>
    </dsp:sp>
    <dsp:sp modelId="{4F10E39B-4561-42EB-BB3F-D4C6BADF5AC5}">
      <dsp:nvSpPr>
        <dsp:cNvPr id="0" name=""/>
        <dsp:cNvSpPr/>
      </dsp:nvSpPr>
      <dsp:spPr>
        <a:xfrm>
          <a:off x="3115497" y="1478587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226520" y="1478587"/>
        <a:ext cx="271391" cy="371311"/>
      </dsp:txXfrm>
    </dsp:sp>
    <dsp:sp modelId="{06F25949-368E-4153-91FF-804684027246}">
      <dsp:nvSpPr>
        <dsp:cNvPr id="0" name=""/>
        <dsp:cNvSpPr/>
      </dsp:nvSpPr>
      <dsp:spPr>
        <a:xfrm>
          <a:off x="3390226" y="2375747"/>
          <a:ext cx="493437" cy="493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501249" y="2375747"/>
        <a:ext cx="271391" cy="371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D907C-9304-4F78-B377-6E8AE52F334C}" type="datetimeFigureOut">
              <a:rPr lang="sr-Latn-RS" smtClean="0"/>
              <a:t>25.6.2024.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05C5C-0D5B-4DBB-A4E5-A77869D6D86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806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09055-2AD7-46B6-804D-67B83B311FD5}" type="slidenum">
              <a:rPr lang="sr-Latn-RS" smtClean="0"/>
              <a:pPr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171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6070B-BC5B-46F6-85FB-F3F17C07D1F6}" type="slidenum">
              <a:rPr lang="de-DE" noProof="0" smtClean="0"/>
              <a:pPr/>
              <a:t>‹#›</a:t>
            </a:fld>
            <a:endParaRPr lang="de-DE" noProof="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43892" y="2250346"/>
            <a:ext cx="10988172" cy="407875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10"/>
          </p:nvPr>
        </p:nvSpPr>
        <p:spPr>
          <a:xfrm>
            <a:off x="281297" y="6445131"/>
            <a:ext cx="8762408" cy="246132"/>
          </a:xfrm>
        </p:spPr>
        <p:txBody>
          <a:bodyPr/>
          <a:lstStyle/>
          <a:p>
            <a:r>
              <a:rPr lang="en-US" b="1" i="1">
                <a:solidFill>
                  <a:srgbClr val="213A8F"/>
                </a:solidFill>
                <a:latin typeface="Ink Free" panose="03080402000500000000" pitchFamily="66" charset="0"/>
              </a:rPr>
              <a:t>Dr. Oetker Serbia / HR week / 25.11.2020.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4919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A1D241-D3FB-C9CB-8236-9FABE2B7F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sr-Latn-RS" sz="4100"/>
              <a:t>People &amp; culture business school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Graphic 9" descr="Education">
            <a:extLst>
              <a:ext uri="{FF2B5EF4-FFF2-40B4-BE49-F238E27FC236}">
                <a16:creationId xmlns:a16="http://schemas.microsoft.com/office/drawing/2014/main" id="{674E30CA-EC0E-FB6F-7AAF-FF96FEDBA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4251" y="805583"/>
            <a:ext cx="4660762" cy="46607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15BE-A7A9-2435-8685-CA27078C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sr-Latn-RS" b="1" dirty="0"/>
              <a:t>DR. Slobodan Velinov </a:t>
            </a:r>
            <a:br>
              <a:rPr lang="sr-Latn-RS" dirty="0"/>
            </a:br>
            <a:r>
              <a:rPr lang="sr-Latn-RS" dirty="0"/>
              <a:t>Direktor programa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BA293-ADEF-7DF8-1896-AF897946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6195784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cap="all" dirty="0" err="1"/>
              <a:t>Gostujući</a:t>
            </a:r>
            <a:r>
              <a:rPr lang="en-US" cap="all" dirty="0"/>
              <a:t> </a:t>
            </a:r>
            <a:r>
              <a:rPr lang="en-US" cap="all" dirty="0" err="1"/>
              <a:t>predavač</a:t>
            </a:r>
            <a:r>
              <a:rPr lang="en-US" cap="all" dirty="0"/>
              <a:t> </a:t>
            </a:r>
            <a:r>
              <a:rPr lang="en-US" cap="all" dirty="0" err="1"/>
              <a:t>na</a:t>
            </a:r>
            <a:r>
              <a:rPr lang="en-US" cap="all" dirty="0"/>
              <a:t> Grenoble Ecole de Management </a:t>
            </a:r>
            <a:r>
              <a:rPr lang="en-US" cap="all" dirty="0" err="1"/>
              <a:t>iz</a:t>
            </a:r>
            <a:r>
              <a:rPr lang="en-US" cap="all" dirty="0"/>
              <a:t> </a:t>
            </a:r>
            <a:r>
              <a:rPr lang="en-US" cap="all" dirty="0" err="1"/>
              <a:t>Francuske</a:t>
            </a:r>
            <a:r>
              <a:rPr lang="en-US" cap="all" dirty="0"/>
              <a:t>, </a:t>
            </a:r>
            <a:r>
              <a:rPr lang="en-US" cap="all" dirty="0" err="1"/>
              <a:t>na</a:t>
            </a:r>
            <a:r>
              <a:rPr lang="en-US" cap="all" dirty="0"/>
              <a:t> </a:t>
            </a:r>
            <a:r>
              <a:rPr lang="en-US" cap="all" dirty="0" err="1"/>
              <a:t>predmetima</a:t>
            </a:r>
            <a:r>
              <a:rPr lang="en-US" cap="all" dirty="0"/>
              <a:t> </a:t>
            </a:r>
            <a:r>
              <a:rPr lang="en-US" cap="all" dirty="0" err="1"/>
              <a:t>Ljudski</a:t>
            </a:r>
            <a:r>
              <a:rPr lang="en-US" cap="all" dirty="0"/>
              <a:t> </a:t>
            </a:r>
            <a:r>
              <a:rPr lang="en-US" cap="all" dirty="0" err="1"/>
              <a:t>resursi</a:t>
            </a:r>
            <a:r>
              <a:rPr lang="en-US" cap="all" dirty="0"/>
              <a:t> </a:t>
            </a:r>
            <a:r>
              <a:rPr lang="en-US" cap="all" dirty="0" err="1"/>
              <a:t>i</a:t>
            </a:r>
            <a:r>
              <a:rPr lang="en-US" cap="all" dirty="0"/>
              <a:t> </a:t>
            </a:r>
            <a:r>
              <a:rPr lang="en-US" cap="all" dirty="0" err="1"/>
              <a:t>Razvoj</a:t>
            </a:r>
            <a:r>
              <a:rPr lang="en-US" cap="all" dirty="0"/>
              <a:t> </a:t>
            </a:r>
            <a:r>
              <a:rPr lang="en-US" cap="all" dirty="0" err="1"/>
              <a:t>biznisa</a:t>
            </a:r>
            <a:r>
              <a:rPr lang="en-US" cap="all" dirty="0"/>
              <a:t> u </a:t>
            </a:r>
            <a:r>
              <a:rPr lang="en-US" cap="all" dirty="0" err="1"/>
              <a:t>ekonomijama</a:t>
            </a:r>
            <a:r>
              <a:rPr lang="en-US" cap="all" dirty="0"/>
              <a:t> u </a:t>
            </a:r>
            <a:r>
              <a:rPr lang="en-US" cap="all" dirty="0" err="1"/>
              <a:t>razvoju</a:t>
            </a:r>
            <a:r>
              <a:rPr lang="en-US" cap="all" dirty="0"/>
              <a:t>. </a:t>
            </a:r>
            <a:endParaRPr lang="sr-Latn-RS" cap="all" dirty="0"/>
          </a:p>
          <a:p>
            <a:pPr marL="0" indent="0">
              <a:lnSpc>
                <a:spcPct val="110000"/>
              </a:lnSpc>
              <a:buNone/>
            </a:pPr>
            <a:r>
              <a:rPr lang="en-US" cap="all" dirty="0" err="1"/>
              <a:t>Preko</a:t>
            </a:r>
            <a:r>
              <a:rPr lang="en-US" cap="all" dirty="0"/>
              <a:t> 23 </a:t>
            </a:r>
            <a:r>
              <a:rPr lang="en-US" cap="all" dirty="0" err="1"/>
              <a:t>godine</a:t>
            </a:r>
            <a:r>
              <a:rPr lang="en-US" cap="all" dirty="0"/>
              <a:t> </a:t>
            </a:r>
            <a:r>
              <a:rPr lang="en-US" cap="all" dirty="0" err="1"/>
              <a:t>radnog</a:t>
            </a:r>
            <a:r>
              <a:rPr lang="en-US" cap="all" dirty="0"/>
              <a:t> </a:t>
            </a:r>
            <a:r>
              <a:rPr lang="en-US" cap="all" dirty="0" err="1"/>
              <a:t>iskustva</a:t>
            </a:r>
            <a:r>
              <a:rPr lang="en-US" cap="all" dirty="0"/>
              <a:t> </a:t>
            </a:r>
            <a:r>
              <a:rPr lang="en-US" cap="all" dirty="0" err="1"/>
              <a:t>kako</a:t>
            </a:r>
            <a:r>
              <a:rPr lang="en-US" cap="all" dirty="0"/>
              <a:t> u </a:t>
            </a:r>
            <a:r>
              <a:rPr lang="en-US" cap="all" dirty="0" err="1"/>
              <a:t>zemlji</a:t>
            </a:r>
            <a:r>
              <a:rPr lang="en-US" cap="all" dirty="0"/>
              <a:t> </a:t>
            </a:r>
            <a:r>
              <a:rPr lang="en-US" cap="all" dirty="0" err="1"/>
              <a:t>tako</a:t>
            </a:r>
            <a:r>
              <a:rPr lang="en-US" cap="all" dirty="0"/>
              <a:t> </a:t>
            </a:r>
            <a:r>
              <a:rPr lang="en-US" cap="all" dirty="0" err="1"/>
              <a:t>i</a:t>
            </a:r>
            <a:r>
              <a:rPr lang="en-US" cap="all" dirty="0"/>
              <a:t> u </a:t>
            </a:r>
            <a:r>
              <a:rPr lang="en-US" cap="all" dirty="0" err="1"/>
              <a:t>inostranstvu</a:t>
            </a:r>
            <a:r>
              <a:rPr lang="en-US" cap="all" dirty="0"/>
              <a:t> </a:t>
            </a:r>
            <a:r>
              <a:rPr lang="en-US" cap="all" dirty="0" err="1"/>
              <a:t>na</a:t>
            </a:r>
            <a:r>
              <a:rPr lang="en-US" cap="all" dirty="0"/>
              <a:t> </a:t>
            </a:r>
            <a:r>
              <a:rPr lang="en-US" cap="all" dirty="0" err="1"/>
              <a:t>različitim</a:t>
            </a:r>
            <a:r>
              <a:rPr lang="en-US" cap="all" dirty="0"/>
              <a:t> </a:t>
            </a:r>
            <a:r>
              <a:rPr lang="en-US" cap="all" dirty="0" err="1"/>
              <a:t>pozicijima.Iskustvo</a:t>
            </a:r>
            <a:r>
              <a:rPr lang="en-US" cap="all" dirty="0"/>
              <a:t> u </a:t>
            </a:r>
            <a:r>
              <a:rPr lang="en-US" cap="all" dirty="0" err="1"/>
              <a:t>različitim</a:t>
            </a:r>
            <a:r>
              <a:rPr lang="en-US" cap="all" dirty="0"/>
              <a:t> </a:t>
            </a:r>
            <a:r>
              <a:rPr lang="en-US" cap="all" dirty="0" err="1"/>
              <a:t>industrijama</a:t>
            </a:r>
            <a:r>
              <a:rPr lang="en-US" cap="all" dirty="0"/>
              <a:t> </a:t>
            </a:r>
            <a:r>
              <a:rPr lang="en-US" cap="all" dirty="0" err="1"/>
              <a:t>multinacionalnim</a:t>
            </a:r>
            <a:r>
              <a:rPr lang="en-US" cap="all" dirty="0"/>
              <a:t> </a:t>
            </a:r>
            <a:r>
              <a:rPr lang="en-US" cap="all" dirty="0" err="1"/>
              <a:t>korporacijama</a:t>
            </a:r>
            <a:r>
              <a:rPr lang="en-US" cap="all" dirty="0"/>
              <a:t> </a:t>
            </a:r>
            <a:r>
              <a:rPr lang="en-US" cap="all" dirty="0" err="1"/>
              <a:t>i</a:t>
            </a:r>
            <a:r>
              <a:rPr lang="en-US" cap="all" dirty="0"/>
              <a:t> </a:t>
            </a:r>
            <a:r>
              <a:rPr lang="en-US" cap="all" dirty="0" err="1"/>
              <a:t>domaćim</a:t>
            </a:r>
            <a:r>
              <a:rPr lang="en-US" cap="all" dirty="0"/>
              <a:t> </a:t>
            </a:r>
            <a:r>
              <a:rPr lang="en-US" cap="all" dirty="0" err="1"/>
              <a:t>kompanijama</a:t>
            </a:r>
            <a:r>
              <a:rPr lang="en-US" cap="all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cap="all" dirty="0"/>
          </a:p>
        </p:txBody>
      </p:sp>
      <p:pic>
        <p:nvPicPr>
          <p:cNvPr id="9" name="Picture 8" descr="A person in a suit and tie&#10;&#10;Description automatically generated">
            <a:extLst>
              <a:ext uri="{FF2B5EF4-FFF2-40B4-BE49-F238E27FC236}">
                <a16:creationId xmlns:a16="http://schemas.microsoft.com/office/drawing/2014/main" id="{514F86A6-B7BF-2D7F-B1AF-02C774E15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163" y="2015734"/>
            <a:ext cx="230328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0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EDEF07-B783-DF47-2279-F5B6A6563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OPIS I CILJEVI PROGRAMA 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68C8C1F5-E9D7-9994-1EFD-911DCD4E35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1579" y="2015732"/>
          <a:ext cx="960327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rtlCol="0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A6070B-BC5B-46F6-85FB-F3F17C07D1F6}" type="slidenum">
              <a:rPr lang="de-DE" smtClean="0"/>
              <a:pPr/>
              <a:t>3</a:t>
            </a:fld>
            <a:endParaRPr lang="de-DE" noProof="0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6E3A5F6-8927-DE7E-54D8-9A589D4ABB54}"/>
              </a:ext>
            </a:extLst>
          </p:cNvPr>
          <p:cNvSpPr/>
          <p:nvPr/>
        </p:nvSpPr>
        <p:spPr>
          <a:xfrm>
            <a:off x="6871750" y="1368965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15BE-A7A9-2435-8685-CA27078C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sr-Latn-RS" b="1" dirty="0"/>
              <a:t>Nebojša rako </a:t>
            </a:r>
            <a:br>
              <a:rPr lang="sr-Latn-RS" dirty="0"/>
            </a:br>
            <a:r>
              <a:rPr lang="sr-Latn-RS" dirty="0"/>
              <a:t>Glavni savetnik i koordinator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F3BA293-ADEF-7DF8-1896-AF8979464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4"/>
            <a:ext cx="4158849" cy="345061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700" cap="all"/>
              <a:t>40 </a:t>
            </a:r>
            <a:r>
              <a:rPr lang="en-US" sz="1700" cap="all" err="1"/>
              <a:t>godina</a:t>
            </a:r>
            <a:r>
              <a:rPr lang="en-US" sz="1700" cap="all"/>
              <a:t> </a:t>
            </a:r>
            <a:r>
              <a:rPr lang="en-US" sz="1700" cap="all" err="1"/>
              <a:t>iskustva</a:t>
            </a:r>
            <a:r>
              <a:rPr lang="en-US" sz="1700" cap="all"/>
              <a:t> </a:t>
            </a:r>
            <a:r>
              <a:rPr lang="en-US" sz="1700" cap="all" err="1"/>
              <a:t>na</a:t>
            </a:r>
            <a:r>
              <a:rPr lang="en-US" sz="1700" cap="all"/>
              <a:t> </a:t>
            </a:r>
            <a:r>
              <a:rPr lang="en-US" sz="1700" cap="all" err="1"/>
              <a:t>raznim</a:t>
            </a:r>
            <a:r>
              <a:rPr lang="en-US" sz="1700" cap="all"/>
              <a:t> </a:t>
            </a:r>
            <a:r>
              <a:rPr lang="en-US" sz="1700" cap="all" err="1"/>
              <a:t>poslovima</a:t>
            </a:r>
            <a:r>
              <a:rPr lang="en-US" sz="1700" cap="all"/>
              <a:t> </a:t>
            </a:r>
            <a:r>
              <a:rPr lang="en-US" sz="1700" cap="all" err="1"/>
              <a:t>i</a:t>
            </a:r>
            <a:r>
              <a:rPr lang="en-US" sz="1700" cap="all"/>
              <a:t> u </a:t>
            </a:r>
            <a:r>
              <a:rPr lang="en-US" sz="1700" cap="all" err="1"/>
              <a:t>različitim</a:t>
            </a:r>
            <a:r>
              <a:rPr lang="en-US" sz="1700" cap="all"/>
              <a:t> </a:t>
            </a:r>
            <a:r>
              <a:rPr lang="en-US" sz="1700" cap="all" err="1"/>
              <a:t>industrijama</a:t>
            </a:r>
            <a:r>
              <a:rPr lang="en-US" sz="1700" cap="all"/>
              <a:t>. Od toga, </a:t>
            </a:r>
            <a:r>
              <a:rPr lang="en-US" sz="1700" cap="all" err="1"/>
              <a:t>preko</a:t>
            </a:r>
            <a:r>
              <a:rPr lang="en-US" sz="1700" cap="all"/>
              <a:t> 18 </a:t>
            </a:r>
            <a:r>
              <a:rPr lang="en-US" sz="1700" cap="all" err="1"/>
              <a:t>godina</a:t>
            </a:r>
            <a:r>
              <a:rPr lang="en-US" sz="1700" cap="all"/>
              <a:t> </a:t>
            </a:r>
            <a:r>
              <a:rPr lang="en-US" sz="1700" cap="all" err="1"/>
              <a:t>rada</a:t>
            </a:r>
            <a:r>
              <a:rPr lang="en-US" sz="1700" cap="all"/>
              <a:t> u </a:t>
            </a:r>
            <a:r>
              <a:rPr lang="en-US" sz="1700" cap="all" err="1"/>
              <a:t>spoljnoj</a:t>
            </a:r>
            <a:r>
              <a:rPr lang="en-US" sz="1700" cap="all"/>
              <a:t> </a:t>
            </a:r>
            <a:r>
              <a:rPr lang="en-US" sz="1700" cap="all" err="1"/>
              <a:t>trgovini</a:t>
            </a:r>
            <a:r>
              <a:rPr lang="en-US" sz="1700" cap="all"/>
              <a:t>, </a:t>
            </a:r>
            <a:r>
              <a:rPr lang="en-US" sz="1700" cap="all" err="1"/>
              <a:t>uključujući</a:t>
            </a:r>
            <a:r>
              <a:rPr lang="en-US" sz="1700" cap="all"/>
              <a:t> </a:t>
            </a:r>
            <a:r>
              <a:rPr lang="en-US" sz="1700" cap="all" err="1"/>
              <a:t>trgovinu</a:t>
            </a:r>
            <a:r>
              <a:rPr lang="en-US" sz="1700" cap="all"/>
              <a:t> </a:t>
            </a:r>
            <a:r>
              <a:rPr lang="en-US" sz="1700" cap="all" err="1"/>
              <a:t>obojenih</a:t>
            </a:r>
            <a:r>
              <a:rPr lang="en-US" sz="1700" cap="all"/>
              <a:t> </a:t>
            </a:r>
            <a:r>
              <a:rPr lang="en-US" sz="1700" cap="all" err="1"/>
              <a:t>metala</a:t>
            </a:r>
            <a:r>
              <a:rPr lang="en-US" sz="1700" cap="all"/>
              <a:t> </a:t>
            </a:r>
            <a:r>
              <a:rPr lang="en-US" sz="1700" cap="all" err="1"/>
              <a:t>na</a:t>
            </a:r>
            <a:r>
              <a:rPr lang="en-US" sz="1700" cap="all"/>
              <a:t> </a:t>
            </a:r>
            <a:r>
              <a:rPr lang="en-US" sz="1700" cap="all" err="1"/>
              <a:t>Londonskoj</a:t>
            </a:r>
            <a:r>
              <a:rPr lang="en-US" sz="1700" cap="all"/>
              <a:t> </a:t>
            </a:r>
            <a:r>
              <a:rPr lang="en-US" sz="1700" cap="all" err="1"/>
              <a:t>berzi</a:t>
            </a:r>
            <a:r>
              <a:rPr lang="en-US" sz="1700" cap="all"/>
              <a:t> </a:t>
            </a:r>
            <a:r>
              <a:rPr lang="en-US" sz="1700" cap="all" err="1"/>
              <a:t>metala</a:t>
            </a:r>
            <a:r>
              <a:rPr lang="en-US" sz="1700" cap="all"/>
              <a:t>. Od 2002. </a:t>
            </a:r>
            <a:r>
              <a:rPr lang="en-US" sz="1700" cap="all" err="1"/>
              <a:t>godine</a:t>
            </a:r>
            <a:r>
              <a:rPr lang="en-US" sz="1700" cap="all"/>
              <a:t> </a:t>
            </a:r>
            <a:r>
              <a:rPr lang="en-US" sz="1700" cap="all" err="1"/>
              <a:t>fokusira</a:t>
            </a:r>
            <a:r>
              <a:rPr lang="en-US" sz="1700" cap="all"/>
              <a:t> se </a:t>
            </a:r>
            <a:r>
              <a:rPr lang="en-US" sz="1700" cap="all" err="1"/>
              <a:t>na</a:t>
            </a:r>
            <a:r>
              <a:rPr lang="en-US" sz="1700" cap="all"/>
              <a:t> </a:t>
            </a:r>
            <a:r>
              <a:rPr lang="en-US" sz="1700" cap="all" err="1"/>
              <a:t>ljudske</a:t>
            </a:r>
            <a:r>
              <a:rPr lang="en-US" sz="1700" cap="all"/>
              <a:t> </a:t>
            </a:r>
            <a:r>
              <a:rPr lang="en-US" sz="1700" cap="all" err="1"/>
              <a:t>resurse</a:t>
            </a:r>
            <a:r>
              <a:rPr lang="en-US" sz="1700" cap="all"/>
              <a:t> u </a:t>
            </a:r>
            <a:r>
              <a:rPr lang="en-US" sz="1700" cap="all" err="1"/>
              <a:t>više</a:t>
            </a:r>
            <a:r>
              <a:rPr lang="en-US" sz="1700" cap="all"/>
              <a:t> </a:t>
            </a:r>
            <a:r>
              <a:rPr lang="en-US" sz="1700" cap="all" err="1"/>
              <a:t>domaćih</a:t>
            </a:r>
            <a:r>
              <a:rPr lang="en-US" sz="1700" cap="all"/>
              <a:t> </a:t>
            </a:r>
            <a:r>
              <a:rPr lang="en-US" sz="1700" cap="all" err="1"/>
              <a:t>i</a:t>
            </a:r>
            <a:r>
              <a:rPr lang="en-US" sz="1700" cap="all"/>
              <a:t> </a:t>
            </a:r>
            <a:r>
              <a:rPr lang="en-US" sz="1700" cap="all" err="1"/>
              <a:t>internacionalnih</a:t>
            </a:r>
            <a:r>
              <a:rPr lang="en-US" sz="1700" cap="all"/>
              <a:t> </a:t>
            </a:r>
            <a:r>
              <a:rPr lang="en-US" sz="1700" cap="all" err="1"/>
              <a:t>korporacija</a:t>
            </a:r>
            <a:r>
              <a:rPr lang="en-US" sz="1700" cap="all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700" cap="all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7C65FA4-631C-444F-89AA-F891363CC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53C58CC-6818-48FD-9CE0-B43BF88B7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2694E9-2175-4647-803A-3AD63554C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solidFill>
              <a:schemeClr val="bg1"/>
            </a:soli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A person with his hands together&#10;&#10;Description automatically generated">
            <a:extLst>
              <a:ext uri="{FF2B5EF4-FFF2-40B4-BE49-F238E27FC236}">
                <a16:creationId xmlns:a16="http://schemas.microsoft.com/office/drawing/2014/main" id="{2CB98371-B4CD-08B0-83B5-535F1FA6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57" y="2196538"/>
            <a:ext cx="4613872" cy="307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77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2C5B4E-1ADB-2781-68F0-96007EF9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Maja Mrkalj </a:t>
            </a:r>
            <a:br>
              <a:rPr lang="en-US" dirty="0"/>
            </a:br>
            <a:r>
              <a:rPr lang="en-US" dirty="0" err="1"/>
              <a:t>Vodeći</a:t>
            </a:r>
            <a:r>
              <a:rPr lang="en-US" dirty="0"/>
              <a:t> </a:t>
            </a:r>
            <a:r>
              <a:rPr lang="en-US" dirty="0" err="1"/>
              <a:t>predavač</a:t>
            </a:r>
            <a:r>
              <a:rPr lang="en-US" dirty="0"/>
              <a:t> </a:t>
            </a:r>
          </a:p>
        </p:txBody>
      </p:sp>
      <p:sp>
        <p:nvSpPr>
          <p:cNvPr id="34" name="Content Placeholder 8">
            <a:extLst>
              <a:ext uri="{FF2B5EF4-FFF2-40B4-BE49-F238E27FC236}">
                <a16:creationId xmlns:a16="http://schemas.microsoft.com/office/drawing/2014/main" id="{1D03B737-7CA3-92EF-4493-1355A8C43D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1579" y="2015734"/>
            <a:ext cx="61957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/>
              <a:t>Konsultant u oblasti ljudskih resursa sa preko 20 godina iskustva u FMCG industriji, na projektima u oblasti bankarstva, edukacije, konsaltinga u uvodjenju organizacionih promena, digitalizacije i standardizacije procesa.</a:t>
            </a:r>
          </a:p>
          <a:p>
            <a:r>
              <a:rPr lang="sr-Latn-RS" dirty="0"/>
              <a:t>Saradnik je Instituta za standardizaciju u komisiji ISO TC/260 i sertifikovani i sertifikovani Thomas profiler.</a:t>
            </a:r>
            <a:endParaRPr lang="en-US" dirty="0"/>
          </a:p>
        </p:txBody>
      </p:sp>
      <p:pic>
        <p:nvPicPr>
          <p:cNvPr id="5" name="Content Placeholder 4" descr="A person in a red jacket&#10;&#10;Description automatically generated">
            <a:extLst>
              <a:ext uri="{FF2B5EF4-FFF2-40B4-BE49-F238E27FC236}">
                <a16:creationId xmlns:a16="http://schemas.microsoft.com/office/drawing/2014/main" id="{6F975696-B9DD-DCF1-615A-44435CDA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163" y="2015734"/>
            <a:ext cx="2303284" cy="345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4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Rectangle 38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pic>
        <p:nvPicPr>
          <p:cNvPr id="389" name="Picture 38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1250DAC-EF79-9A29-E067-78F4FFE2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ROBERT ČOBAN</a:t>
            </a:r>
            <a:br>
              <a:rPr lang="en-US"/>
            </a:br>
            <a:r>
              <a:rPr lang="en-US"/>
              <a:t>gostujući predavač </a:t>
            </a:r>
          </a:p>
        </p:txBody>
      </p:sp>
      <p:pic>
        <p:nvPicPr>
          <p:cNvPr id="4" name="Picture 3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30E1A007-526B-5AB5-BF64-D523FA246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4252"/>
          <a:stretch/>
        </p:blipFill>
        <p:spPr>
          <a:xfrm>
            <a:off x="1451579" y="2345882"/>
            <a:ext cx="4960443" cy="2790317"/>
          </a:xfrm>
          <a:prstGeom prst="rect">
            <a:avLst/>
          </a:prstGeom>
        </p:spPr>
      </p:pic>
      <p:graphicFrame>
        <p:nvGraphicFramePr>
          <p:cNvPr id="142" name="Content Placeholder 8">
            <a:extLst>
              <a:ext uri="{FF2B5EF4-FFF2-40B4-BE49-F238E27FC236}">
                <a16:creationId xmlns:a16="http://schemas.microsoft.com/office/drawing/2014/main" id="{5AB740DD-3C62-B7D6-7E6A-09D74B277F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62276708"/>
              </p:ext>
            </p:extLst>
          </p:nvPr>
        </p:nvGraphicFramePr>
        <p:xfrm>
          <a:off x="6892299" y="2015734"/>
          <a:ext cx="4162555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7185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0DAC-EF79-9A29-E067-78F4FFE2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143" y="797853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Nemanja </a:t>
            </a:r>
            <a:r>
              <a:rPr lang="en-US" b="1" dirty="0" err="1"/>
              <a:t>Đerković</a:t>
            </a:r>
            <a:br>
              <a:rPr lang="en-US" dirty="0"/>
            </a:br>
            <a:r>
              <a:rPr lang="en-US" dirty="0" err="1"/>
              <a:t>gostujući</a:t>
            </a:r>
            <a:r>
              <a:rPr lang="en-US" dirty="0"/>
              <a:t> </a:t>
            </a:r>
            <a:r>
              <a:rPr lang="en-US" dirty="0" err="1"/>
              <a:t>predavač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A person in a suit&#10;&#10;Description automatically generated">
            <a:extLst>
              <a:ext uri="{FF2B5EF4-FFF2-40B4-BE49-F238E27FC236}">
                <a16:creationId xmlns:a16="http://schemas.microsoft.com/office/drawing/2014/main" id="{58220468-6492-BAA6-213C-04B60E64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462" y="2277991"/>
            <a:ext cx="2926098" cy="292609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4F6C44-D730-006D-FA1B-9C579D2C56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9070" y="2015734"/>
            <a:ext cx="6195784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lnSpc>
                <a:spcPct val="110000"/>
              </a:lnSpc>
            </a:pPr>
            <a:r>
              <a:rPr lang="en-US"/>
              <a:t>Preko </a:t>
            </a:r>
            <a:r>
              <a:rPr lang="en-US" dirty="0"/>
              <a:t>15 </a:t>
            </a:r>
            <a:r>
              <a:rPr lang="en-US"/>
              <a:t>godina</a:t>
            </a:r>
            <a:r>
              <a:rPr lang="en-US" dirty="0"/>
              <a:t> </a:t>
            </a:r>
            <a:r>
              <a:rPr lang="en-US"/>
              <a:t>iskustva</a:t>
            </a:r>
            <a:r>
              <a:rPr lang="en-US" dirty="0"/>
              <a:t> u </a:t>
            </a:r>
            <a:r>
              <a:rPr lang="en-US"/>
              <a:t>reviziji</a:t>
            </a:r>
            <a:r>
              <a:rPr lang="en-US" dirty="0"/>
              <a:t>, </a:t>
            </a:r>
            <a:r>
              <a:rPr lang="en-US"/>
              <a:t>konsaltingu</a:t>
            </a:r>
            <a:r>
              <a:rPr lang="en-US" dirty="0"/>
              <a:t>, </a:t>
            </a:r>
            <a:r>
              <a:rPr lang="en-US"/>
              <a:t>i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poziciji</a:t>
            </a:r>
            <a:r>
              <a:rPr lang="en-US" dirty="0"/>
              <a:t> </a:t>
            </a:r>
            <a:r>
              <a:rPr lang="en-US"/>
              <a:t>CFOkako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lokalnom</a:t>
            </a:r>
            <a:r>
              <a:rPr lang="en-US" dirty="0"/>
              <a:t> </a:t>
            </a:r>
            <a:r>
              <a:rPr lang="en-US"/>
              <a:t>nivou</a:t>
            </a:r>
            <a:r>
              <a:rPr lang="en-US" dirty="0"/>
              <a:t> </a:t>
            </a:r>
            <a:r>
              <a:rPr lang="en-US"/>
              <a:t>tako</a:t>
            </a:r>
            <a:r>
              <a:rPr lang="en-US" dirty="0"/>
              <a:t> </a:t>
            </a:r>
            <a:r>
              <a:rPr lang="en-US"/>
              <a:t>i</a:t>
            </a:r>
            <a:r>
              <a:rPr lang="en-US" dirty="0"/>
              <a:t> </a:t>
            </a:r>
            <a:r>
              <a:rPr lang="en-US"/>
              <a:t>na</a:t>
            </a:r>
            <a:r>
              <a:rPr lang="en-US" dirty="0"/>
              <a:t> </a:t>
            </a:r>
            <a:r>
              <a:rPr lang="en-US"/>
              <a:t>nivou</a:t>
            </a:r>
            <a:r>
              <a:rPr lang="en-US" dirty="0"/>
              <a:t> </a:t>
            </a:r>
            <a:r>
              <a:rPr lang="en-US"/>
              <a:t>većeg</a:t>
            </a:r>
            <a:r>
              <a:rPr lang="en-US" dirty="0"/>
              <a:t> </a:t>
            </a:r>
            <a:r>
              <a:rPr lang="en-US"/>
              <a:t>broja</a:t>
            </a:r>
            <a:r>
              <a:rPr lang="en-US" dirty="0"/>
              <a:t> </a:t>
            </a:r>
            <a:r>
              <a:rPr lang="en-US"/>
              <a:t>zemalja</a:t>
            </a:r>
            <a:r>
              <a:rPr lang="en-US" dirty="0"/>
              <a:t>, Deo </a:t>
            </a:r>
            <a:r>
              <a:rPr lang="en-US"/>
              <a:t>svoje</a:t>
            </a:r>
            <a:r>
              <a:rPr lang="en-US" dirty="0"/>
              <a:t> </a:t>
            </a:r>
            <a:r>
              <a:rPr lang="en-US"/>
              <a:t>karijere</a:t>
            </a:r>
            <a:r>
              <a:rPr lang="en-US" dirty="0"/>
              <a:t> Nemanja je </a:t>
            </a:r>
            <a:r>
              <a:rPr lang="en-US"/>
              <a:t>proveo</a:t>
            </a:r>
            <a:r>
              <a:rPr lang="en-US" dirty="0"/>
              <a:t> u PwC </a:t>
            </a:r>
            <a:r>
              <a:rPr lang="en-US"/>
              <a:t>i</a:t>
            </a:r>
            <a:r>
              <a:rPr lang="en-US" dirty="0"/>
              <a:t> </a:t>
            </a:r>
            <a:r>
              <a:rPr lang="en-US"/>
              <a:t>kompanijama</a:t>
            </a:r>
            <a:r>
              <a:rPr lang="en-US" dirty="0"/>
              <a:t> S&amp;P500</a:t>
            </a:r>
            <a:r>
              <a:rPr lang="en-US"/>
              <a:t> veličine</a:t>
            </a:r>
            <a:r>
              <a:rPr lang="en-US" dirty="0"/>
              <a:t> </a:t>
            </a:r>
            <a:r>
              <a:rPr lang="en-US"/>
              <a:t>gde</a:t>
            </a:r>
            <a:r>
              <a:rPr lang="en-US" dirty="0"/>
              <a:t> je bio </a:t>
            </a:r>
            <a:r>
              <a:rPr lang="en-US"/>
              <a:t>zadužen</a:t>
            </a:r>
            <a:r>
              <a:rPr lang="en-US" dirty="0"/>
              <a:t> za </a:t>
            </a:r>
            <a:r>
              <a:rPr lang="en-US"/>
              <a:t>organizaciju</a:t>
            </a:r>
            <a:r>
              <a:rPr lang="en-US" dirty="0"/>
              <a:t> </a:t>
            </a:r>
            <a:r>
              <a:rPr lang="en-US"/>
              <a:t>finansijske</a:t>
            </a:r>
            <a:r>
              <a:rPr lang="en-US" dirty="0"/>
              <a:t> </a:t>
            </a:r>
            <a:r>
              <a:rPr lang="en-US"/>
              <a:t>funkcije</a:t>
            </a:r>
            <a:r>
              <a:rPr lang="en-US" dirty="0"/>
              <a:t> </a:t>
            </a:r>
            <a:r>
              <a:rPr lang="en-US"/>
              <a:t>ali</a:t>
            </a:r>
            <a:r>
              <a:rPr lang="en-US" dirty="0"/>
              <a:t> </a:t>
            </a:r>
            <a:r>
              <a:rPr lang="en-US"/>
              <a:t>i</a:t>
            </a:r>
            <a:r>
              <a:rPr lang="en-US" dirty="0"/>
              <a:t> </a:t>
            </a:r>
            <a:r>
              <a:rPr lang="en-US"/>
              <a:t>razne projekte</a:t>
            </a:r>
            <a:r>
              <a:rPr lang="en-US" dirty="0"/>
              <a:t> koji </a:t>
            </a:r>
            <a:r>
              <a:rPr lang="en-US"/>
              <a:t>uključuju</a:t>
            </a:r>
            <a:r>
              <a:rPr lang="en-US" dirty="0"/>
              <a:t> </a:t>
            </a:r>
            <a:r>
              <a:rPr lang="en-US"/>
              <a:t>optimizaciju</a:t>
            </a:r>
            <a:r>
              <a:rPr lang="en-US" dirty="0"/>
              <a:t> </a:t>
            </a:r>
            <a:r>
              <a:rPr lang="en-US"/>
              <a:t>proizvodnih</a:t>
            </a:r>
            <a:r>
              <a:rPr lang="en-US" dirty="0"/>
              <a:t> </a:t>
            </a:r>
            <a:r>
              <a:rPr lang="en-US"/>
              <a:t>asortimana</a:t>
            </a:r>
            <a:r>
              <a:rPr lang="en-US" dirty="0"/>
              <a:t> za </a:t>
            </a:r>
            <a:r>
              <a:rPr lang="en-US"/>
              <a:t>veliki</a:t>
            </a:r>
            <a:r>
              <a:rPr lang="en-US" dirty="0"/>
              <a:t> </a:t>
            </a:r>
            <a:r>
              <a:rPr lang="en-US"/>
              <a:t>broj zemalja</a:t>
            </a:r>
            <a:r>
              <a:rPr lang="en-US" dirty="0"/>
              <a:t>, </a:t>
            </a:r>
            <a:r>
              <a:rPr lang="en-US"/>
              <a:t>transfere</a:t>
            </a:r>
            <a:r>
              <a:rPr lang="en-US" dirty="0"/>
              <a:t> </a:t>
            </a:r>
            <a:r>
              <a:rPr lang="en-US"/>
              <a:t>proizvoda</a:t>
            </a:r>
            <a:r>
              <a:rPr lang="en-US" dirty="0"/>
              <a:t> </a:t>
            </a:r>
            <a:r>
              <a:rPr lang="en-US"/>
              <a:t>izmedju</a:t>
            </a:r>
            <a:r>
              <a:rPr lang="en-US" dirty="0"/>
              <a:t> </a:t>
            </a:r>
            <a:r>
              <a:rPr lang="en-US"/>
              <a:t>zemalja</a:t>
            </a:r>
            <a:r>
              <a:rPr lang="en-US" dirty="0"/>
              <a:t>, </a:t>
            </a:r>
            <a:r>
              <a:rPr lang="en-US"/>
              <a:t>inicijative</a:t>
            </a:r>
            <a:r>
              <a:rPr lang="en-US" dirty="0"/>
              <a:t> rasta, </a:t>
            </a:r>
            <a:r>
              <a:rPr lang="en-US"/>
              <a:t>kao</a:t>
            </a:r>
            <a:r>
              <a:rPr lang="en-US" dirty="0"/>
              <a:t> </a:t>
            </a:r>
            <a:r>
              <a:rPr lang="en-US"/>
              <a:t>irestruktuiranja</a:t>
            </a:r>
            <a:r>
              <a:rPr lang="en-US" dirty="0"/>
              <a:t>. </a:t>
            </a:r>
            <a:r>
              <a:rPr lang="en-US"/>
              <a:t>Takodje</a:t>
            </a:r>
            <a:r>
              <a:rPr lang="en-US" dirty="0"/>
              <a:t>, Nemanja je </a:t>
            </a:r>
            <a:r>
              <a:rPr lang="en-US"/>
              <a:t>više</a:t>
            </a:r>
            <a:r>
              <a:rPr lang="en-US" dirty="0"/>
              <a:t> od 10 </a:t>
            </a:r>
            <a:r>
              <a:rPr lang="en-US"/>
              <a:t>godina</a:t>
            </a:r>
            <a:r>
              <a:rPr lang="en-US" dirty="0"/>
              <a:t> </a:t>
            </a:r>
            <a:r>
              <a:rPr lang="en-US"/>
              <a:t>predavač</a:t>
            </a:r>
            <a:r>
              <a:rPr lang="en-US" dirty="0"/>
              <a:t> </a:t>
            </a:r>
            <a:r>
              <a:rPr lang="en-US"/>
              <a:t>nafinansijskom</a:t>
            </a:r>
            <a:r>
              <a:rPr lang="en-US" dirty="0"/>
              <a:t> </a:t>
            </a:r>
            <a:r>
              <a:rPr lang="en-US"/>
              <a:t>modulu</a:t>
            </a:r>
            <a:r>
              <a:rPr lang="en-US" dirty="0"/>
              <a:t>, PwC MBA </a:t>
            </a:r>
            <a:r>
              <a:rPr lang="en-US"/>
              <a:t>programa</a:t>
            </a:r>
            <a:r>
              <a:rPr lang="en-US" dirty="0"/>
              <a:t>.</a:t>
            </a:r>
            <a:endParaRPr lang="en-US"/>
          </a:p>
          <a:p>
            <a:pPr marL="0"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85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r-Latn-R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3CEF09B-B74D-4056-8F43-E4FE6168E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E81E98-3C5B-4F9E-87F0-4E85AF411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C751E5-251B-44E5-9688-8DC7E8652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2888" y="323838"/>
            <a:ext cx="6753096" cy="3652791"/>
            <a:chOff x="8170453" y="600024"/>
            <a:chExt cx="2830906" cy="522248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0F2C564-6667-42CC-9198-1B0BB3EA7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0453" y="600024"/>
              <a:ext cx="2830906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B539579-10FA-45E9-8591-1F424E87C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1079" y="1062693"/>
              <a:ext cx="2566189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4DF429-057D-F725-F4D9-939503B498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73" r="-1" b="11185"/>
          <a:stretch/>
        </p:blipFill>
        <p:spPr>
          <a:xfrm>
            <a:off x="3349780" y="963739"/>
            <a:ext cx="5472440" cy="236922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43194F-BE99-46F6-B38E-80CC36B6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0627343-34EC-42F8-8FA8-FA0E605BB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861F50-EC7D-4A91-BF98-E6AED9EED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83773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18511</TotalTime>
  <Words>581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Ink Free</vt:lpstr>
      <vt:lpstr>Gallery</vt:lpstr>
      <vt:lpstr>People &amp; culture business school</vt:lpstr>
      <vt:lpstr>DR. Slobodan Velinov  Direktor programa </vt:lpstr>
      <vt:lpstr>OPIS I CILJEVI PROGRAMA </vt:lpstr>
      <vt:lpstr>Nebojša rako  Glavni savetnik i koordinator</vt:lpstr>
      <vt:lpstr>Maja Mrkalj  Vodeći predavač </vt:lpstr>
      <vt:lpstr>ROBERT ČOBAN gostujući predavač </vt:lpstr>
      <vt:lpstr>Nemanja Đerković gostujući predavač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Inspirativni predlog</dc:title>
  <dc:creator>maja mrkalj</dc:creator>
  <cp:lastModifiedBy>maja mrkalj</cp:lastModifiedBy>
  <cp:revision>15</cp:revision>
  <dcterms:created xsi:type="dcterms:W3CDTF">2023-08-18T11:07:27Z</dcterms:created>
  <dcterms:modified xsi:type="dcterms:W3CDTF">2024-06-25T18:30:51Z</dcterms:modified>
</cp:coreProperties>
</file>